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notesMasterIdLst>
    <p:notesMasterId r:id="rId28"/>
  </p:notesMasterIdLst>
  <p:sldIdLst>
    <p:sldId id="256" r:id="rId6"/>
    <p:sldId id="257" r:id="rId7"/>
    <p:sldId id="282" r:id="rId8"/>
    <p:sldId id="283" r:id="rId9"/>
    <p:sldId id="410" r:id="rId10"/>
    <p:sldId id="413" r:id="rId11"/>
    <p:sldId id="394" r:id="rId12"/>
    <p:sldId id="412" r:id="rId13"/>
    <p:sldId id="284" r:id="rId14"/>
    <p:sldId id="276" r:id="rId15"/>
    <p:sldId id="278" r:id="rId16"/>
    <p:sldId id="420" r:id="rId17"/>
    <p:sldId id="422" r:id="rId18"/>
    <p:sldId id="421" r:id="rId19"/>
    <p:sldId id="279" r:id="rId20"/>
    <p:sldId id="280" r:id="rId21"/>
    <p:sldId id="414" r:id="rId22"/>
    <p:sldId id="281" r:id="rId23"/>
    <p:sldId id="415" r:id="rId24"/>
    <p:sldId id="416" r:id="rId25"/>
    <p:sldId id="417" r:id="rId26"/>
    <p:sldId id="42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6F"/>
    <a:srgbClr val="C6D62A"/>
    <a:srgbClr val="8AC6D0"/>
    <a:srgbClr val="D2C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092B-3BB6-4991-B498-8E2CA4E66EEE}" type="datetimeFigureOut">
              <a:rPr lang="nl-NL" smtClean="0"/>
              <a:t>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9A2A2-B9BC-46B2-A828-9298F760FCFE}" type="slidenum">
              <a:rPr lang="nl-NL" smtClean="0"/>
              <a:t>‹nr.›</a:t>
            </a:fld>
            <a:endParaRPr lang="nl-NL"/>
          </a:p>
        </p:txBody>
      </p:sp>
    </p:spTree>
    <p:extLst>
      <p:ext uri="{BB962C8B-B14F-4D97-AF65-F5344CB8AC3E}">
        <p14:creationId xmlns:p14="http://schemas.microsoft.com/office/powerpoint/2010/main" val="873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9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5166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4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15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71580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7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30196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0C1659F-3740-49B9-866E-A0A21E48678D}" type="datetimeFigureOut">
              <a:rPr lang="nl-NL" smtClean="0"/>
              <a:t>5-2-2021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228965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50C1659F-3740-49B9-866E-A0A21E48678D}" type="datetimeFigureOut">
              <a:rPr lang="nl-NL" smtClean="0"/>
              <a:t>5-2-2021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274896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5-2-2021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64713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78172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094740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80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88945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8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8467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C1659F-3740-49B9-866E-A0A21E48678D}" type="datetimeFigureOut">
              <a:rPr lang="nl-NL" smtClean="0"/>
              <a:t>5-2-2021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9118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0C1659F-3740-49B9-866E-A0A21E48678D}" type="datetimeFigureOut">
              <a:rPr lang="nl-NL" smtClean="0"/>
              <a:t>5-2-2021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5814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5-2-2021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4967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55099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5-2-2021</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5-2-2021</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7774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player.vimeo.com/video/255044537?app_id=12296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oviefail.com/movie-review-the-intouchables/"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_NQA240l7P8?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A789DA6-C5D2-427D-9EB5-6038C0EA5750}"/>
              </a:ext>
            </a:extLst>
          </p:cNvPr>
          <p:cNvSpPr>
            <a:spLocks noGrp="1"/>
          </p:cNvSpPr>
          <p:nvPr>
            <p:ph type="ctrTitle"/>
          </p:nvPr>
        </p:nvSpPr>
        <p:spPr>
          <a:xfrm>
            <a:off x="634276" y="640080"/>
            <a:ext cx="4208656" cy="3034857"/>
          </a:xfrm>
        </p:spPr>
        <p:txBody>
          <a:bodyPr anchor="b">
            <a:normAutofit/>
          </a:bodyPr>
          <a:lstStyle/>
          <a:p>
            <a:r>
              <a:rPr lang="nl-NL" sz="4400" dirty="0">
                <a:solidFill>
                  <a:srgbClr val="FFFFFF"/>
                </a:solidFill>
              </a:rPr>
              <a:t>EXPRESSIEF TALENT</a:t>
            </a:r>
            <a:br>
              <a:rPr lang="nl-NL" sz="4400" dirty="0">
                <a:solidFill>
                  <a:srgbClr val="FFFFFF"/>
                </a:solidFill>
              </a:rPr>
            </a:br>
            <a:endParaRPr lang="nl-NL" sz="4400" dirty="0">
              <a:solidFill>
                <a:srgbClr val="FFFFFF"/>
              </a:solidFill>
            </a:endParaRPr>
          </a:p>
        </p:txBody>
      </p:sp>
      <p:sp>
        <p:nvSpPr>
          <p:cNvPr id="3" name="Ondertitel 2">
            <a:extLst>
              <a:ext uri="{FF2B5EF4-FFF2-40B4-BE49-F238E27FC236}">
                <a16:creationId xmlns:a16="http://schemas.microsoft.com/office/drawing/2014/main" id="{F181511A-08CC-4AC1-954A-88C923AD0184}"/>
              </a:ext>
            </a:extLst>
          </p:cNvPr>
          <p:cNvSpPr>
            <a:spLocks noGrp="1"/>
          </p:cNvSpPr>
          <p:nvPr>
            <p:ph type="subTitle" idx="1"/>
          </p:nvPr>
        </p:nvSpPr>
        <p:spPr>
          <a:xfrm>
            <a:off x="638920" y="3938991"/>
            <a:ext cx="4204012" cy="2359417"/>
          </a:xfrm>
        </p:spPr>
        <p:txBody>
          <a:bodyPr anchor="t">
            <a:normAutofit/>
          </a:bodyPr>
          <a:lstStyle/>
          <a:p>
            <a:pPr algn="r"/>
            <a:r>
              <a:rPr lang="nl-NL" sz="1600" dirty="0">
                <a:solidFill>
                  <a:srgbClr val="FFFFFF"/>
                </a:solidFill>
              </a:rPr>
              <a:t>LESWEEK 6</a:t>
            </a:r>
          </a:p>
          <a:p>
            <a:pPr algn="r"/>
            <a:r>
              <a:rPr lang="nl-NL" sz="1600" dirty="0">
                <a:solidFill>
                  <a:srgbClr val="FFFFFF"/>
                </a:solidFill>
              </a:rPr>
              <a:t>MODULE A</a:t>
            </a:r>
          </a:p>
          <a:p>
            <a:pPr algn="r"/>
            <a:endParaRPr lang="nl-NL" sz="1600" dirty="0">
              <a:solidFill>
                <a:srgbClr val="FFFFFF"/>
              </a:solidFill>
            </a:endParaRPr>
          </a:p>
          <a:p>
            <a:pPr algn="r"/>
            <a:r>
              <a:rPr lang="nl-NL" sz="5400" b="1" dirty="0">
                <a:solidFill>
                  <a:srgbClr val="FFFFFF"/>
                </a:solidFill>
              </a:rPr>
              <a:t>FILM &amp; BEELD</a:t>
            </a:r>
          </a:p>
        </p:txBody>
      </p:sp>
      <p:cxnSp>
        <p:nvCxnSpPr>
          <p:cNvPr id="14" name="Straight Connector 1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613E441E-5D31-46E2-95A0-73B83EA5B42B}"/>
              </a:ext>
            </a:extLst>
          </p:cNvPr>
          <p:cNvPicPr>
            <a:picLocks noChangeAspect="1"/>
          </p:cNvPicPr>
          <p:nvPr/>
        </p:nvPicPr>
        <p:blipFill rotWithShape="1">
          <a:blip r:embed="rId2"/>
          <a:srcRect l="3437" r="2547" b="-1"/>
          <a:stretch/>
        </p:blipFill>
        <p:spPr>
          <a:xfrm>
            <a:off x="6096000" y="640080"/>
            <a:ext cx="5459470" cy="5578816"/>
          </a:xfrm>
          <a:prstGeom prst="rect">
            <a:avLst/>
          </a:prstGeom>
        </p:spPr>
      </p:pic>
    </p:spTree>
    <p:extLst>
      <p:ext uri="{BB962C8B-B14F-4D97-AF65-F5344CB8AC3E}">
        <p14:creationId xmlns:p14="http://schemas.microsoft.com/office/powerpoint/2010/main" val="6506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3CAF1-0CBB-4497-B7BE-E85DC1889402}"/>
              </a:ext>
            </a:extLst>
          </p:cNvPr>
          <p:cNvSpPr>
            <a:spLocks noGrp="1"/>
          </p:cNvSpPr>
          <p:nvPr>
            <p:ph type="title"/>
          </p:nvPr>
        </p:nvSpPr>
        <p:spPr>
          <a:xfrm>
            <a:off x="702395" y="383525"/>
            <a:ext cx="9720072" cy="1499616"/>
          </a:xfrm>
        </p:spPr>
        <p:txBody>
          <a:bodyPr/>
          <a:lstStyle/>
          <a:p>
            <a:r>
              <a:rPr lang="nl-NL" dirty="0"/>
              <a:t>Waar KIJK je NAAR?</a:t>
            </a:r>
            <a:br>
              <a:rPr lang="nl-NL" dirty="0"/>
            </a:br>
            <a:endParaRPr lang="nl-NL" dirty="0"/>
          </a:p>
        </p:txBody>
      </p:sp>
      <p:sp>
        <p:nvSpPr>
          <p:cNvPr id="3" name="Tijdelijke aanduiding voor inhoud 2">
            <a:extLst>
              <a:ext uri="{FF2B5EF4-FFF2-40B4-BE49-F238E27FC236}">
                <a16:creationId xmlns:a16="http://schemas.microsoft.com/office/drawing/2014/main" id="{A709816C-9DF4-4DB5-876C-587C5F4F7B3B}"/>
              </a:ext>
            </a:extLst>
          </p:cNvPr>
          <p:cNvSpPr>
            <a:spLocks noGrp="1"/>
          </p:cNvSpPr>
          <p:nvPr>
            <p:ph idx="1"/>
          </p:nvPr>
        </p:nvSpPr>
        <p:spPr>
          <a:xfrm>
            <a:off x="1032596" y="1053253"/>
            <a:ext cx="9720071" cy="4023360"/>
          </a:xfrm>
        </p:spPr>
        <p:txBody>
          <a:bodyPr/>
          <a:lstStyle/>
          <a:p>
            <a:r>
              <a:rPr lang="nl-NL" dirty="0"/>
              <a:t>In onderstaande film laat presentator Ko in ongeveer 6 minuten zien hoe een film is opgebouwd en wat belangrijke onderdelen zijn:</a:t>
            </a:r>
          </a:p>
          <a:p>
            <a:endParaRPr lang="nl-NL" dirty="0"/>
          </a:p>
        </p:txBody>
      </p:sp>
      <p:pic>
        <p:nvPicPr>
          <p:cNvPr id="4" name="Onlinemedia 3" title="Wat zit je nou te kijken?!">
            <a:hlinkClick r:id="" action="ppaction://media"/>
            <a:extLst>
              <a:ext uri="{FF2B5EF4-FFF2-40B4-BE49-F238E27FC236}">
                <a16:creationId xmlns:a16="http://schemas.microsoft.com/office/drawing/2014/main" id="{122F956B-F41E-49C8-9BB8-74033654AF4D}"/>
              </a:ext>
            </a:extLst>
          </p:cNvPr>
          <p:cNvPicPr>
            <a:picLocks noRot="1" noChangeAspect="1"/>
          </p:cNvPicPr>
          <p:nvPr>
            <a:videoFile r:link="rId1"/>
          </p:nvPr>
        </p:nvPicPr>
        <p:blipFill>
          <a:blip r:embed="rId3"/>
          <a:stretch>
            <a:fillRect/>
          </a:stretch>
        </p:blipFill>
        <p:spPr>
          <a:xfrm>
            <a:off x="467516" y="1883141"/>
            <a:ext cx="10852417" cy="4809134"/>
          </a:xfrm>
          <a:prstGeom prst="rect">
            <a:avLst/>
          </a:prstGeom>
        </p:spPr>
      </p:pic>
    </p:spTree>
    <p:extLst>
      <p:ext uri="{BB962C8B-B14F-4D97-AF65-F5344CB8AC3E}">
        <p14:creationId xmlns:p14="http://schemas.microsoft.com/office/powerpoint/2010/main" val="33309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4D45E3-4DF6-4B95-8451-5D797F9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24128" y="459317"/>
            <a:ext cx="4389120" cy="1749552"/>
          </a:xfrm>
        </p:spPr>
        <p:txBody>
          <a:bodyPr>
            <a:normAutofit/>
          </a:bodyPr>
          <a:lstStyle/>
          <a:p>
            <a:r>
              <a:rPr lang="nl-NL" sz="4400"/>
              <a:t>Camerastandpunten</a:t>
            </a:r>
          </a:p>
        </p:txBody>
      </p:sp>
      <p:cxnSp>
        <p:nvCxnSpPr>
          <p:cNvPr id="19" name="Straight Connector 18">
            <a:extLst>
              <a:ext uri="{FF2B5EF4-FFF2-40B4-BE49-F238E27FC236}">
                <a16:creationId xmlns:a16="http://schemas.microsoft.com/office/drawing/2014/main" id="{68AE05E3-7F45-43EE-A365-CFFF658DEE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5749ED35-3E1A-4D94-BCA0-628EBBA91308}"/>
              </a:ext>
            </a:extLst>
          </p:cNvPr>
          <p:cNvSpPr>
            <a:spLocks noGrp="1"/>
          </p:cNvSpPr>
          <p:nvPr>
            <p:ph idx="1"/>
          </p:nvPr>
        </p:nvSpPr>
        <p:spPr>
          <a:xfrm>
            <a:off x="1024129" y="2286000"/>
            <a:ext cx="4389120" cy="3931920"/>
          </a:xfrm>
        </p:spPr>
        <p:txBody>
          <a:bodyPr>
            <a:normAutofit/>
          </a:bodyPr>
          <a:lstStyle/>
          <a:p>
            <a:r>
              <a:rPr lang="nl-NL" sz="1800" dirty="0"/>
              <a:t>- VOGELPERSPECTIEF</a:t>
            </a:r>
          </a:p>
          <a:p>
            <a:r>
              <a:rPr lang="nl-NL" sz="1800" dirty="0"/>
              <a:t>De camera staat schuin boven een personage. Je kijkt op hem neer.</a:t>
            </a:r>
          </a:p>
          <a:p>
            <a:endParaRPr lang="nl-NL" sz="1800" dirty="0"/>
          </a:p>
          <a:p>
            <a:r>
              <a:rPr lang="nl-NL" sz="1800" dirty="0"/>
              <a:t>-KIKKERPERSPECTIEF</a:t>
            </a:r>
          </a:p>
          <a:p>
            <a:r>
              <a:rPr lang="nl-NL" sz="1800" dirty="0"/>
              <a:t>De camera kijkt van onderaf tegen het personage op.</a:t>
            </a:r>
          </a:p>
          <a:p>
            <a:endParaRPr lang="nl-NL" sz="1800" dirty="0"/>
          </a:p>
          <a:p>
            <a:r>
              <a:rPr lang="nl-NL" sz="1800" dirty="0"/>
              <a:t>-NEUTRAALPERSPECTIEF</a:t>
            </a:r>
          </a:p>
          <a:p>
            <a:r>
              <a:rPr lang="nl-NL" sz="1800" dirty="0"/>
              <a:t>De camera staat op ooghoogte.</a:t>
            </a:r>
          </a:p>
        </p:txBody>
      </p:sp>
      <p:pic>
        <p:nvPicPr>
          <p:cNvPr id="7" name="Afbeelding 6">
            <a:extLst>
              <a:ext uri="{FF2B5EF4-FFF2-40B4-BE49-F238E27FC236}">
                <a16:creationId xmlns:a16="http://schemas.microsoft.com/office/drawing/2014/main" id="{D4254F5C-063F-4290-9B65-D0E35DEB50CE}"/>
              </a:ext>
            </a:extLst>
          </p:cNvPr>
          <p:cNvPicPr>
            <a:picLocks noChangeAspect="1"/>
          </p:cNvPicPr>
          <p:nvPr/>
        </p:nvPicPr>
        <p:blipFill rotWithShape="1">
          <a:blip r:embed="rId2"/>
          <a:srcRect l="28007" r="15792" b="2"/>
          <a:stretch/>
        </p:blipFill>
        <p:spPr>
          <a:xfrm>
            <a:off x="6437376" y="228014"/>
            <a:ext cx="5405840" cy="6396306"/>
          </a:xfrm>
          <a:prstGeom prst="rect">
            <a:avLst/>
          </a:prstGeom>
        </p:spPr>
      </p:pic>
    </p:spTree>
    <p:extLst>
      <p:ext uri="{BB962C8B-B14F-4D97-AF65-F5344CB8AC3E}">
        <p14:creationId xmlns:p14="http://schemas.microsoft.com/office/powerpoint/2010/main" val="185442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343408" y="625856"/>
            <a:ext cx="9720072" cy="1499616"/>
          </a:xfrm>
        </p:spPr>
        <p:txBody>
          <a:bodyPr/>
          <a:lstStyle/>
          <a:p>
            <a:r>
              <a:rPr lang="nl-NL" dirty="0"/>
              <a:t>Welk Camerastandpunten </a:t>
            </a:r>
            <a:br>
              <a:rPr lang="nl-NL" dirty="0"/>
            </a:br>
            <a:r>
              <a:rPr lang="nl-NL" dirty="0"/>
              <a:t>is dit?</a:t>
            </a:r>
          </a:p>
        </p:txBody>
      </p:sp>
      <p:pic>
        <p:nvPicPr>
          <p:cNvPr id="3" name="Afbeelding 2">
            <a:extLst>
              <a:ext uri="{FF2B5EF4-FFF2-40B4-BE49-F238E27FC236}">
                <a16:creationId xmlns:a16="http://schemas.microsoft.com/office/drawing/2014/main" id="{7775469C-3213-4966-A062-5942D52EAE12}"/>
              </a:ext>
            </a:extLst>
          </p:cNvPr>
          <p:cNvPicPr>
            <a:picLocks noChangeAspect="1"/>
          </p:cNvPicPr>
          <p:nvPr/>
        </p:nvPicPr>
        <p:blipFill>
          <a:blip r:embed="rId2"/>
          <a:stretch>
            <a:fillRect/>
          </a:stretch>
        </p:blipFill>
        <p:spPr>
          <a:xfrm>
            <a:off x="6847840" y="107988"/>
            <a:ext cx="5000752" cy="6642024"/>
          </a:xfrm>
          <a:prstGeom prst="rect">
            <a:avLst/>
          </a:prstGeom>
        </p:spPr>
      </p:pic>
    </p:spTree>
    <p:extLst>
      <p:ext uri="{BB962C8B-B14F-4D97-AF65-F5344CB8AC3E}">
        <p14:creationId xmlns:p14="http://schemas.microsoft.com/office/powerpoint/2010/main" val="9758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Welk Camerastandpunten is dit?</a:t>
            </a:r>
          </a:p>
        </p:txBody>
      </p:sp>
      <p:pic>
        <p:nvPicPr>
          <p:cNvPr id="6" name="Tijdelijke aanduiding voor inhoud 5">
            <a:extLst>
              <a:ext uri="{FF2B5EF4-FFF2-40B4-BE49-F238E27FC236}">
                <a16:creationId xmlns:a16="http://schemas.microsoft.com/office/drawing/2014/main" id="{806FF8F3-C25F-4F9B-B132-D62A53264AC1}"/>
              </a:ext>
            </a:extLst>
          </p:cNvPr>
          <p:cNvPicPr>
            <a:picLocks noGrp="1" noChangeAspect="1"/>
          </p:cNvPicPr>
          <p:nvPr>
            <p:ph idx="1"/>
          </p:nvPr>
        </p:nvPicPr>
        <p:blipFill>
          <a:blip r:embed="rId2"/>
          <a:stretch>
            <a:fillRect/>
          </a:stretch>
        </p:blipFill>
        <p:spPr>
          <a:xfrm>
            <a:off x="3207861" y="1647825"/>
            <a:ext cx="7536339" cy="5015091"/>
          </a:xfrm>
          <a:prstGeom prst="rect">
            <a:avLst/>
          </a:prstGeom>
        </p:spPr>
      </p:pic>
    </p:spTree>
    <p:extLst>
      <p:ext uri="{BB962C8B-B14F-4D97-AF65-F5344CB8AC3E}">
        <p14:creationId xmlns:p14="http://schemas.microsoft.com/office/powerpoint/2010/main" val="24518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Welk Camerastandpunten is dit?</a:t>
            </a:r>
          </a:p>
        </p:txBody>
      </p:sp>
      <p:pic>
        <p:nvPicPr>
          <p:cNvPr id="2" name="Tijdelijke aanduiding voor inhoud 1">
            <a:extLst>
              <a:ext uri="{FF2B5EF4-FFF2-40B4-BE49-F238E27FC236}">
                <a16:creationId xmlns:a16="http://schemas.microsoft.com/office/drawing/2014/main" id="{40FD1D4D-7C1E-4E58-8BF6-6D3B579FA30F}"/>
              </a:ext>
            </a:extLst>
          </p:cNvPr>
          <p:cNvPicPr>
            <a:picLocks noGrp="1" noChangeAspect="1"/>
          </p:cNvPicPr>
          <p:nvPr>
            <p:ph idx="1"/>
          </p:nvPr>
        </p:nvPicPr>
        <p:blipFill>
          <a:blip r:embed="rId2"/>
          <a:stretch>
            <a:fillRect/>
          </a:stretch>
        </p:blipFill>
        <p:spPr>
          <a:xfrm>
            <a:off x="1656080" y="1741401"/>
            <a:ext cx="4970615" cy="4649239"/>
          </a:xfrm>
          <a:prstGeom prst="rect">
            <a:avLst/>
          </a:prstGeom>
        </p:spPr>
      </p:pic>
    </p:spTree>
    <p:extLst>
      <p:ext uri="{BB962C8B-B14F-4D97-AF65-F5344CB8AC3E}">
        <p14:creationId xmlns:p14="http://schemas.microsoft.com/office/powerpoint/2010/main" val="427321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8217D9-EECC-4E6B-B0B8-F22F5FC920EE}"/>
              </a:ext>
            </a:extLst>
          </p:cNvPr>
          <p:cNvSpPr>
            <a:spLocks noGrp="1"/>
          </p:cNvSpPr>
          <p:nvPr>
            <p:ph type="title"/>
          </p:nvPr>
        </p:nvSpPr>
        <p:spPr>
          <a:xfrm>
            <a:off x="1024128" y="585216"/>
            <a:ext cx="9720072" cy="1499616"/>
          </a:xfrm>
        </p:spPr>
        <p:txBody>
          <a:bodyPr/>
          <a:lstStyle/>
          <a:p>
            <a:endParaRPr lang="nl-NL"/>
          </a:p>
        </p:txBody>
      </p:sp>
      <p:pic>
        <p:nvPicPr>
          <p:cNvPr id="7" name="Tijdelijke aanduiding voor inhoud 6" descr="Afbeelding met man, binnen, persoon, foto&#10;&#10;Automatisch gegenereerde beschrijving">
            <a:extLst>
              <a:ext uri="{FF2B5EF4-FFF2-40B4-BE49-F238E27FC236}">
                <a16:creationId xmlns:a16="http://schemas.microsoft.com/office/drawing/2014/main" id="{A4CF92A3-CCF4-4D74-8A9C-2FE8FD4DEE8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819"/>
            <a:ext cx="12192000" cy="6856361"/>
          </a:xfrm>
        </p:spPr>
      </p:pic>
      <p:sp>
        <p:nvSpPr>
          <p:cNvPr id="8" name="Tekstvak 7">
            <a:extLst>
              <a:ext uri="{FF2B5EF4-FFF2-40B4-BE49-F238E27FC236}">
                <a16:creationId xmlns:a16="http://schemas.microsoft.com/office/drawing/2014/main" id="{4339CFBA-2367-473B-87A5-48F4893A24AC}"/>
              </a:ext>
            </a:extLst>
          </p:cNvPr>
          <p:cNvSpPr txBox="1"/>
          <p:nvPr/>
        </p:nvSpPr>
        <p:spPr>
          <a:xfrm>
            <a:off x="244954" y="6014114"/>
            <a:ext cx="10015521" cy="232771"/>
          </a:xfrm>
          <a:prstGeom prst="rect">
            <a:avLst/>
          </a:prstGeom>
          <a:noFill/>
        </p:spPr>
        <p:txBody>
          <a:bodyPr wrap="square" rtlCol="0">
            <a:spAutoFit/>
          </a:bodyPr>
          <a:lstStyle/>
          <a:p>
            <a:r>
              <a:rPr lang="nl-NL" sz="900">
                <a:hlinkClick r:id="rId3" tooltip="http://moviefail.com/movie-review-the-intouchables/"/>
              </a:rPr>
              <a:t>Deze foto</a:t>
            </a:r>
            <a:r>
              <a:rPr lang="nl-NL" sz="900"/>
              <a:t> van Onbekende auteur is gelicentieerd onder </a:t>
            </a:r>
            <a:r>
              <a:rPr lang="nl-NL" sz="900">
                <a:hlinkClick r:id="rId4" tooltip="https://creativecommons.org/licenses/by-nc-sa/3.0/"/>
              </a:rPr>
              <a:t>CC BY-SA-NC</a:t>
            </a:r>
            <a:endParaRPr lang="nl-NL" sz="900"/>
          </a:p>
        </p:txBody>
      </p:sp>
    </p:spTree>
    <p:extLst>
      <p:ext uri="{BB962C8B-B14F-4D97-AF65-F5344CB8AC3E}">
        <p14:creationId xmlns:p14="http://schemas.microsoft.com/office/powerpoint/2010/main" val="208398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55122-A285-4355-B52A-341CE05BA891}"/>
              </a:ext>
            </a:extLst>
          </p:cNvPr>
          <p:cNvSpPr>
            <a:spLocks noGrp="1"/>
          </p:cNvSpPr>
          <p:nvPr>
            <p:ph type="title"/>
          </p:nvPr>
        </p:nvSpPr>
        <p:spPr>
          <a:xfrm>
            <a:off x="465328" y="524256"/>
            <a:ext cx="9720072" cy="1499616"/>
          </a:xfrm>
        </p:spPr>
        <p:txBody>
          <a:bodyPr/>
          <a:lstStyle/>
          <a:p>
            <a:r>
              <a:rPr lang="nl-NL" dirty="0"/>
              <a:t>Trailer film </a:t>
            </a:r>
            <a:r>
              <a:rPr lang="nl-NL" dirty="0" err="1"/>
              <a:t>entouchables</a:t>
            </a:r>
            <a:endParaRPr lang="nl-NL" dirty="0"/>
          </a:p>
        </p:txBody>
      </p:sp>
      <p:sp>
        <p:nvSpPr>
          <p:cNvPr id="6" name="Rechthoek 5">
            <a:extLst>
              <a:ext uri="{FF2B5EF4-FFF2-40B4-BE49-F238E27FC236}">
                <a16:creationId xmlns:a16="http://schemas.microsoft.com/office/drawing/2014/main" id="{FE44CBC6-93C6-42DD-A14B-51F8DE90F19D}"/>
              </a:ext>
            </a:extLst>
          </p:cNvPr>
          <p:cNvSpPr/>
          <p:nvPr/>
        </p:nvSpPr>
        <p:spPr>
          <a:xfrm>
            <a:off x="1544320" y="1764633"/>
            <a:ext cx="9215120" cy="4247317"/>
          </a:xfrm>
          <a:prstGeom prst="rect">
            <a:avLst/>
          </a:prstGeom>
        </p:spPr>
        <p:txBody>
          <a:bodyPr wrap="square">
            <a:spAutoFit/>
          </a:bodyPr>
          <a:lstStyle/>
          <a:p>
            <a:r>
              <a:rPr lang="nl-NL" dirty="0"/>
              <a:t> </a:t>
            </a:r>
          </a:p>
          <a:p>
            <a:r>
              <a:rPr lang="nl-NL" dirty="0"/>
              <a:t>We gaan de trailer van de film </a:t>
            </a:r>
            <a:r>
              <a:rPr lang="nl-NL" dirty="0" err="1"/>
              <a:t>Intouchables</a:t>
            </a:r>
            <a:r>
              <a:rPr lang="nl-NL" dirty="0"/>
              <a:t> bekijken.</a:t>
            </a:r>
          </a:p>
          <a:p>
            <a:r>
              <a:rPr lang="nl-NL" dirty="0"/>
              <a:t>Daarin zie je dat hoofdrolspeler Driss per toeval in het vak van hulpverlener beland.</a:t>
            </a:r>
          </a:p>
          <a:p>
            <a:r>
              <a:rPr lang="nl-NL" dirty="0"/>
              <a:t>Hij heeft er eigenlijk geen zin in maar wordt toch aangenomen voor de baan waarop hij solliciteert.</a:t>
            </a:r>
          </a:p>
          <a:p>
            <a:r>
              <a:rPr lang="nl-NL" dirty="0"/>
              <a:t> </a:t>
            </a:r>
          </a:p>
          <a:p>
            <a:r>
              <a:rPr lang="nl-NL" dirty="0"/>
              <a:t>Als het goed is hebben jullie wel bewust voor deze opleiding gekozen en ga je straks voor een baan in de maatschappelijke zorg. Geef ter voorbereiding voor de huiswerkopdracht voor jezelf antwoord op de volgende vragen:</a:t>
            </a:r>
          </a:p>
          <a:p>
            <a:endParaRPr lang="nl-NL" dirty="0"/>
          </a:p>
          <a:p>
            <a:r>
              <a:rPr lang="nl-NL" dirty="0"/>
              <a:t>Waarom heb jij voor deze opleiding gekozen?</a:t>
            </a:r>
          </a:p>
          <a:p>
            <a:endParaRPr lang="nl-NL" dirty="0"/>
          </a:p>
          <a:p>
            <a:r>
              <a:rPr lang="nl-NL" dirty="0"/>
              <a:t>Wat is de doelgroep die jou het meest aanspreekt?</a:t>
            </a:r>
          </a:p>
          <a:p>
            <a:endParaRPr lang="nl-NL" dirty="0"/>
          </a:p>
          <a:p>
            <a:r>
              <a:rPr lang="nl-NL" dirty="0"/>
              <a:t>Wat zijn jouw talenten / kwaliteiten?</a:t>
            </a:r>
          </a:p>
        </p:txBody>
      </p:sp>
    </p:spTree>
    <p:extLst>
      <p:ext uri="{BB962C8B-B14F-4D97-AF65-F5344CB8AC3E}">
        <p14:creationId xmlns:p14="http://schemas.microsoft.com/office/powerpoint/2010/main" val="170855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55122-A285-4355-B52A-341CE05BA891}"/>
              </a:ext>
            </a:extLst>
          </p:cNvPr>
          <p:cNvSpPr>
            <a:spLocks noGrp="1"/>
          </p:cNvSpPr>
          <p:nvPr>
            <p:ph type="title"/>
          </p:nvPr>
        </p:nvSpPr>
        <p:spPr>
          <a:xfrm>
            <a:off x="770128" y="156464"/>
            <a:ext cx="9720072" cy="1499616"/>
          </a:xfrm>
        </p:spPr>
        <p:txBody>
          <a:bodyPr/>
          <a:lstStyle/>
          <a:p>
            <a:r>
              <a:rPr lang="nl-NL" dirty="0"/>
              <a:t>Trailer film </a:t>
            </a:r>
            <a:r>
              <a:rPr lang="nl-NL" dirty="0" err="1"/>
              <a:t>entouchables</a:t>
            </a:r>
            <a:endParaRPr lang="nl-NL" dirty="0"/>
          </a:p>
        </p:txBody>
      </p:sp>
      <p:pic>
        <p:nvPicPr>
          <p:cNvPr id="7" name="Onlinemedia 6" title="Intouchables Trailer NL">
            <a:hlinkClick r:id="" action="ppaction://media"/>
            <a:extLst>
              <a:ext uri="{FF2B5EF4-FFF2-40B4-BE49-F238E27FC236}">
                <a16:creationId xmlns:a16="http://schemas.microsoft.com/office/drawing/2014/main" id="{A509B75F-C548-4AFF-9D19-4314FACBE726}"/>
              </a:ext>
            </a:extLst>
          </p:cNvPr>
          <p:cNvPicPr>
            <a:picLocks noGrp="1" noRot="1" noChangeAspect="1"/>
          </p:cNvPicPr>
          <p:nvPr>
            <p:ph idx="1"/>
            <a:videoFile r:link="rId1"/>
          </p:nvPr>
        </p:nvPicPr>
        <p:blipFill>
          <a:blip r:embed="rId3"/>
          <a:stretch>
            <a:fillRect/>
          </a:stretch>
        </p:blipFill>
        <p:spPr>
          <a:xfrm>
            <a:off x="932688" y="1280160"/>
            <a:ext cx="9638240" cy="5421376"/>
          </a:xfrm>
          <a:prstGeom prst="rect">
            <a:avLst/>
          </a:prstGeom>
        </p:spPr>
      </p:pic>
    </p:spTree>
    <p:extLst>
      <p:ext uri="{BB962C8B-B14F-4D97-AF65-F5344CB8AC3E}">
        <p14:creationId xmlns:p14="http://schemas.microsoft.com/office/powerpoint/2010/main" val="7214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a:xfrm>
            <a:off x="926083" y="2679192"/>
            <a:ext cx="10607040" cy="1499616"/>
          </a:xfrm>
        </p:spPr>
        <p:txBody>
          <a:bodyPr/>
          <a:lstStyle/>
          <a:p>
            <a:r>
              <a:rPr lang="nl-NL" dirty="0"/>
              <a:t>Je hebt voor de huiswerkopdracht van deze les 3 opties waar je er 1 van kiest!</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a:bodyPr>
          <a:lstStyle/>
          <a:p>
            <a:r>
              <a:rPr lang="nl-NL" dirty="0"/>
              <a:t> </a:t>
            </a:r>
          </a:p>
          <a:p>
            <a:endParaRPr lang="nl-NL" dirty="0"/>
          </a:p>
        </p:txBody>
      </p:sp>
    </p:spTree>
    <p:extLst>
      <p:ext uri="{BB962C8B-B14F-4D97-AF65-F5344CB8AC3E}">
        <p14:creationId xmlns:p14="http://schemas.microsoft.com/office/powerpoint/2010/main" val="295154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p:txBody>
          <a:bodyPr/>
          <a:lstStyle/>
          <a:p>
            <a:r>
              <a:rPr lang="nl-NL" dirty="0"/>
              <a:t>Opdracht – keuze 1</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lnSpcReduction="10000"/>
          </a:bodyPr>
          <a:lstStyle/>
          <a:p>
            <a:endParaRPr lang="nl-NL" dirty="0"/>
          </a:p>
          <a:p>
            <a:r>
              <a:rPr lang="nl-NL" dirty="0"/>
              <a:t> </a:t>
            </a:r>
          </a:p>
          <a:p>
            <a:r>
              <a:rPr lang="nl-NL" b="1" dirty="0"/>
              <a:t>Stel je voor dat er een mooie vacature is en je gaat solliciteren door middel van een filmpje waarin jij jezelf presenteert.</a:t>
            </a:r>
          </a:p>
          <a:p>
            <a:r>
              <a:rPr lang="nl-NL" dirty="0"/>
              <a:t>Dit mag een </a:t>
            </a:r>
            <a:r>
              <a:rPr lang="nl-NL" dirty="0" err="1"/>
              <a:t>TikTok</a:t>
            </a:r>
            <a:r>
              <a:rPr lang="nl-NL" dirty="0"/>
              <a:t> filmpje zijn maar mag ook gefilmd zijn met je telefoon of fototoestel.</a:t>
            </a:r>
          </a:p>
          <a:p>
            <a:r>
              <a:rPr lang="nl-NL" dirty="0"/>
              <a:t>Het filmpje moet opvallen en/of onderscheidend zijn!</a:t>
            </a:r>
          </a:p>
          <a:p>
            <a:r>
              <a:rPr lang="nl-NL" dirty="0"/>
              <a:t>Het filmpje mag niet langer zijn dan 3 minuten.</a:t>
            </a:r>
          </a:p>
          <a:p>
            <a:r>
              <a:rPr lang="nl-NL" dirty="0"/>
              <a:t>Wees je bewust van wat je wilt laten zien.</a:t>
            </a:r>
          </a:p>
          <a:p>
            <a:r>
              <a:rPr lang="nl-NL" dirty="0"/>
              <a:t>In jouw filmpje moet je net als in een trailer van een film de nieuwsgierigheid van de kijker opwekken zodat de kijker nog meer wil weten.</a:t>
            </a:r>
          </a:p>
          <a:p>
            <a:r>
              <a:rPr lang="nl-NL" dirty="0"/>
              <a:t>Plak de link op een creatieve wijze in je online art journal en voor de studenten met een papieren art journal mogen hem uploaden Itslearning.</a:t>
            </a:r>
          </a:p>
          <a:p>
            <a:r>
              <a:rPr lang="nl-NL" dirty="0"/>
              <a:t> </a:t>
            </a:r>
          </a:p>
          <a:p>
            <a:endParaRPr lang="nl-NL" dirty="0"/>
          </a:p>
        </p:txBody>
      </p:sp>
    </p:spTree>
    <p:extLst>
      <p:ext uri="{BB962C8B-B14F-4D97-AF65-F5344CB8AC3E}">
        <p14:creationId xmlns:p14="http://schemas.microsoft.com/office/powerpoint/2010/main" val="420484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372536" y="643467"/>
            <a:ext cx="7435605" cy="5571066"/>
          </a:xfrm>
        </p:spPr>
        <p:txBody>
          <a:bodyPr vert="horz" lIns="91440" tIns="45720" rIns="91440" bIns="45720" rtlCol="0" anchor="ctr">
            <a:normAutofit/>
          </a:bodyPr>
          <a:lstStyle/>
          <a:p>
            <a:r>
              <a:rPr lang="en-US" sz="3600" b="1" dirty="0">
                <a:solidFill>
                  <a:schemeClr val="tx1"/>
                </a:solidFill>
              </a:rPr>
              <a:t>WAT GAAN WE DOEN VANDAAG?:</a:t>
            </a:r>
            <a:br>
              <a:rPr lang="en-US" sz="3600" dirty="0">
                <a:solidFill>
                  <a:schemeClr val="tx1"/>
                </a:solidFill>
              </a:rPr>
            </a:br>
            <a:br>
              <a:rPr lang="en-US" sz="3200" dirty="0">
                <a:solidFill>
                  <a:schemeClr val="tx1"/>
                </a:solidFill>
              </a:rPr>
            </a:br>
            <a:r>
              <a:rPr lang="en-US" sz="3200" dirty="0">
                <a:solidFill>
                  <a:schemeClr val="tx1"/>
                </a:solidFill>
              </a:rPr>
              <a:t>- </a:t>
            </a:r>
            <a:r>
              <a:rPr lang="en-US" sz="3200" dirty="0" err="1">
                <a:solidFill>
                  <a:schemeClr val="tx1"/>
                </a:solidFill>
              </a:rPr>
              <a:t>opstart</a:t>
            </a:r>
            <a:r>
              <a:rPr lang="en-US" sz="3200" dirty="0">
                <a:solidFill>
                  <a:schemeClr val="tx1"/>
                </a:solidFill>
              </a:rPr>
              <a:t> </a:t>
            </a:r>
            <a:r>
              <a:rPr lang="en-US" sz="3200" dirty="0" err="1">
                <a:solidFill>
                  <a:schemeClr val="tx1"/>
                </a:solidFill>
              </a:rPr>
              <a:t>vd</a:t>
            </a:r>
            <a:r>
              <a:rPr lang="en-US" sz="3200" dirty="0">
                <a:solidFill>
                  <a:schemeClr val="tx1"/>
                </a:solidFill>
              </a:rPr>
              <a:t> les</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a:t>
            </a:r>
            <a:r>
              <a:rPr lang="en-US" sz="3200" dirty="0" err="1">
                <a:solidFill>
                  <a:schemeClr val="tx1"/>
                </a:solidFill>
              </a:rPr>
              <a:t>terugblik</a:t>
            </a:r>
            <a:r>
              <a:rPr lang="en-US" sz="3200" dirty="0">
                <a:solidFill>
                  <a:schemeClr val="tx1"/>
                </a:solidFill>
              </a:rPr>
              <a:t> </a:t>
            </a:r>
            <a:r>
              <a:rPr lang="en-US" sz="3200" dirty="0" err="1">
                <a:solidFill>
                  <a:schemeClr val="tx1"/>
                </a:solidFill>
              </a:rPr>
              <a:t>naar</a:t>
            </a:r>
            <a:r>
              <a:rPr lang="en-US" sz="3200" dirty="0">
                <a:solidFill>
                  <a:schemeClr val="tx1"/>
                </a:solidFill>
              </a:rPr>
              <a:t> </a:t>
            </a:r>
            <a:r>
              <a:rPr lang="en-US" sz="3200" dirty="0" err="1">
                <a:solidFill>
                  <a:schemeClr val="tx1"/>
                </a:solidFill>
              </a:rPr>
              <a:t>vorige</a:t>
            </a:r>
            <a:r>
              <a:rPr lang="en-US" sz="3200" dirty="0">
                <a:solidFill>
                  <a:schemeClr val="tx1"/>
                </a:solidFill>
              </a:rPr>
              <a:t> week</a:t>
            </a:r>
            <a:br>
              <a:rPr lang="en-US" sz="3200" dirty="0">
                <a:solidFill>
                  <a:schemeClr val="tx1"/>
                </a:solidFill>
              </a:rPr>
            </a:br>
            <a:br>
              <a:rPr lang="en-US" sz="3200" dirty="0">
                <a:solidFill>
                  <a:schemeClr val="tx1"/>
                </a:solidFill>
              </a:rPr>
            </a:br>
            <a:r>
              <a:rPr lang="en-US" sz="3200" dirty="0">
                <a:solidFill>
                  <a:schemeClr val="tx1"/>
                </a:solidFill>
              </a:rPr>
              <a:t>-</a:t>
            </a:r>
            <a:r>
              <a:rPr lang="en-US" sz="3200" dirty="0" err="1">
                <a:solidFill>
                  <a:schemeClr val="tx1"/>
                </a:solidFill>
              </a:rPr>
              <a:t>thema</a:t>
            </a:r>
            <a:r>
              <a:rPr lang="en-US" sz="3200" dirty="0">
                <a:solidFill>
                  <a:schemeClr val="tx1"/>
                </a:solidFill>
              </a:rPr>
              <a:t>: film &amp; </a:t>
            </a:r>
            <a:r>
              <a:rPr lang="en-US" sz="3200" dirty="0" err="1">
                <a:solidFill>
                  <a:schemeClr val="tx1"/>
                </a:solidFill>
              </a:rPr>
              <a:t>beeld</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t>
            </a:r>
            <a:r>
              <a:rPr lang="en-US" sz="3200" dirty="0" err="1">
                <a:solidFill>
                  <a:schemeClr val="tx1"/>
                </a:solidFill>
              </a:rPr>
              <a:t>huiswerkopdracht</a:t>
            </a:r>
            <a:r>
              <a:rPr lang="en-US" sz="3200" dirty="0">
                <a:solidFill>
                  <a:schemeClr val="tx1"/>
                </a:solidFill>
              </a:rPr>
              <a:t> </a:t>
            </a:r>
            <a:r>
              <a:rPr lang="en-US" sz="3200" dirty="0" err="1">
                <a:solidFill>
                  <a:schemeClr val="tx1"/>
                </a:solidFill>
              </a:rPr>
              <a:t>bespreken</a:t>
            </a:r>
            <a:endParaRPr lang="en-US" sz="3200" dirty="0">
              <a:solidFill>
                <a:schemeClr val="tx1"/>
              </a:solidFill>
            </a:endParaRPr>
          </a:p>
        </p:txBody>
      </p:sp>
      <p:pic>
        <p:nvPicPr>
          <p:cNvPr id="6" name="Afbeelding 5">
            <a:extLst>
              <a:ext uri="{FF2B5EF4-FFF2-40B4-BE49-F238E27FC236}">
                <a16:creationId xmlns:a16="http://schemas.microsoft.com/office/drawing/2014/main" id="{4123FF44-056A-460E-944D-6B7F0D30D123}"/>
              </a:ext>
            </a:extLst>
          </p:cNvPr>
          <p:cNvPicPr>
            <a:picLocks noChangeAspect="1"/>
          </p:cNvPicPr>
          <p:nvPr/>
        </p:nvPicPr>
        <p:blipFill>
          <a:blip r:embed="rId3"/>
          <a:stretch>
            <a:fillRect/>
          </a:stretch>
        </p:blipFill>
        <p:spPr>
          <a:xfrm>
            <a:off x="8117305" y="1788477"/>
            <a:ext cx="3702159" cy="2773046"/>
          </a:xfrm>
          <a:prstGeom prst="rect">
            <a:avLst/>
          </a:prstGeom>
        </p:spPr>
      </p:pic>
    </p:spTree>
    <p:extLst>
      <p:ext uri="{BB962C8B-B14F-4D97-AF65-F5344CB8AC3E}">
        <p14:creationId xmlns:p14="http://schemas.microsoft.com/office/powerpoint/2010/main" val="13783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p:txBody>
          <a:bodyPr/>
          <a:lstStyle/>
          <a:p>
            <a:r>
              <a:rPr lang="nl-NL" dirty="0"/>
              <a:t>Opdracht – keuze 2</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lnSpcReduction="10000"/>
          </a:bodyPr>
          <a:lstStyle/>
          <a:p>
            <a:endParaRPr lang="nl-NL" dirty="0"/>
          </a:p>
          <a:p>
            <a:r>
              <a:rPr lang="nl-NL" dirty="0"/>
              <a:t> </a:t>
            </a:r>
          </a:p>
          <a:p>
            <a:r>
              <a:rPr lang="nl-NL" b="1" dirty="0"/>
              <a:t>Maak een </a:t>
            </a:r>
            <a:r>
              <a:rPr lang="nl-NL" b="1" dirty="0" err="1"/>
              <a:t>promotie-filmpje</a:t>
            </a:r>
            <a:r>
              <a:rPr lang="nl-NL" b="1" dirty="0"/>
              <a:t> van/over je stageplaats. Zorg dat je hierbij (deels) zelf in beeld bent (denk om AVG als het om cliënten gaat).</a:t>
            </a:r>
          </a:p>
          <a:p>
            <a:r>
              <a:rPr lang="nl-NL" dirty="0"/>
              <a:t>Dit mag een </a:t>
            </a:r>
            <a:r>
              <a:rPr lang="nl-NL" dirty="0" err="1"/>
              <a:t>TikTok</a:t>
            </a:r>
            <a:r>
              <a:rPr lang="nl-NL" dirty="0"/>
              <a:t> filmpje zijn maar mag ook gefilmd zijn met je telefoon of fototoestel.</a:t>
            </a:r>
          </a:p>
          <a:p>
            <a:r>
              <a:rPr lang="nl-NL" dirty="0"/>
              <a:t>Het filmpje moet opvallen en/of onderscheidend zijn!</a:t>
            </a:r>
          </a:p>
          <a:p>
            <a:r>
              <a:rPr lang="nl-NL" dirty="0"/>
              <a:t>Het filmpje mag niet langer zijn dan 3 minuten.</a:t>
            </a:r>
          </a:p>
          <a:p>
            <a:r>
              <a:rPr lang="nl-NL" dirty="0"/>
              <a:t>Wees je bewust van wat je wilt laten zien.</a:t>
            </a:r>
          </a:p>
          <a:p>
            <a:r>
              <a:rPr lang="nl-NL" dirty="0"/>
              <a:t>In jouw filmpje moet je net als in een trailer van een film de nieuwsgierigheid van de kijker opwekken zodat de kijker nog meer wil weten.</a:t>
            </a:r>
          </a:p>
          <a:p>
            <a:r>
              <a:rPr lang="nl-NL" dirty="0"/>
              <a:t>Plak de link op een creatieve wijze in je online art journal en voor de mensen met een papieren art journal mogen hem uploaden Itslearning.</a:t>
            </a:r>
          </a:p>
          <a:p>
            <a:r>
              <a:rPr lang="nl-NL" dirty="0"/>
              <a:t> </a:t>
            </a:r>
          </a:p>
          <a:p>
            <a:endParaRPr lang="nl-NL" dirty="0"/>
          </a:p>
        </p:txBody>
      </p:sp>
    </p:spTree>
    <p:extLst>
      <p:ext uri="{BB962C8B-B14F-4D97-AF65-F5344CB8AC3E}">
        <p14:creationId xmlns:p14="http://schemas.microsoft.com/office/powerpoint/2010/main" val="48650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p:txBody>
          <a:bodyPr/>
          <a:lstStyle/>
          <a:p>
            <a:r>
              <a:rPr lang="nl-NL" dirty="0"/>
              <a:t>Opdracht – keuze 3</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lnSpcReduction="10000"/>
          </a:bodyPr>
          <a:lstStyle/>
          <a:p>
            <a:endParaRPr lang="nl-NL" dirty="0"/>
          </a:p>
          <a:p>
            <a:r>
              <a:rPr lang="nl-NL" dirty="0"/>
              <a:t> </a:t>
            </a:r>
          </a:p>
          <a:p>
            <a:r>
              <a:rPr lang="nl-NL" b="1" dirty="0"/>
              <a:t>Maak een filmpje over jouw passie – droom – talent! </a:t>
            </a:r>
          </a:p>
          <a:p>
            <a:r>
              <a:rPr lang="nl-NL" dirty="0"/>
              <a:t>Dit mag een </a:t>
            </a:r>
            <a:r>
              <a:rPr lang="nl-NL" dirty="0" err="1"/>
              <a:t>TikTok</a:t>
            </a:r>
            <a:r>
              <a:rPr lang="nl-NL" dirty="0"/>
              <a:t> filmpje zijn maar mag ook film zijn gemaakt met je telefoon of fototoestel.</a:t>
            </a:r>
          </a:p>
          <a:p>
            <a:r>
              <a:rPr lang="nl-NL" dirty="0"/>
              <a:t>Het filmpje moet opvallen en/of onderscheidend zijn!</a:t>
            </a:r>
          </a:p>
          <a:p>
            <a:r>
              <a:rPr lang="nl-NL" dirty="0"/>
              <a:t>Het filmpje mag niet langer zijn dan 3 minuten.</a:t>
            </a:r>
          </a:p>
          <a:p>
            <a:r>
              <a:rPr lang="nl-NL" dirty="0"/>
              <a:t>Wees je bewust van wat je wilt laten zien.</a:t>
            </a:r>
          </a:p>
          <a:p>
            <a:r>
              <a:rPr lang="nl-NL" dirty="0"/>
              <a:t>In jouw filmpje moet je net als in een trailer van een film de nieuwsgierigheid van de kijker opwekken zodat de kijker nog meer wil weten.</a:t>
            </a:r>
          </a:p>
          <a:p>
            <a:r>
              <a:rPr lang="nl-NL" dirty="0"/>
              <a:t>Plak de link op een creatieve wijze in je online art journal en voor de mensen met een papieren art journal mogen hem uploaden Itslearning.</a:t>
            </a:r>
          </a:p>
          <a:p>
            <a:r>
              <a:rPr lang="nl-NL" dirty="0"/>
              <a:t> </a:t>
            </a:r>
          </a:p>
          <a:p>
            <a:endParaRPr lang="nl-NL" dirty="0"/>
          </a:p>
        </p:txBody>
      </p:sp>
    </p:spTree>
    <p:extLst>
      <p:ext uri="{BB962C8B-B14F-4D97-AF65-F5344CB8AC3E}">
        <p14:creationId xmlns:p14="http://schemas.microsoft.com/office/powerpoint/2010/main" val="154348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3" y="711201"/>
            <a:ext cx="9423399" cy="5571066"/>
          </a:xfrm>
        </p:spPr>
        <p:txBody>
          <a:bodyPr vert="horz" lIns="91440" tIns="45720" rIns="91440" bIns="45720" rtlCol="0" anchor="ctr">
            <a:normAutofit/>
          </a:bodyPr>
          <a:lstStyle/>
          <a:p>
            <a:r>
              <a:rPr lang="en-US" sz="3600" b="1" dirty="0" err="1">
                <a:solidFill>
                  <a:schemeClr val="tx1"/>
                </a:solidFill>
              </a:rPr>
              <a:t>Vragen</a:t>
            </a:r>
            <a:r>
              <a:rPr lang="en-US" sz="3600" b="1" dirty="0">
                <a:solidFill>
                  <a:schemeClr val="tx1"/>
                </a:solidFill>
              </a:rPr>
              <a:t>?</a:t>
            </a:r>
            <a:br>
              <a:rPr lang="en-US" sz="3600" dirty="0">
                <a:solidFill>
                  <a:schemeClr val="tx1"/>
                </a:solidFill>
              </a:rPr>
            </a:br>
            <a:br>
              <a:rPr lang="en-US" sz="3600" dirty="0">
                <a:solidFill>
                  <a:schemeClr val="tx1"/>
                </a:solidFill>
              </a:rPr>
            </a:b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59972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4" y="711201"/>
            <a:ext cx="8375408" cy="5571066"/>
          </a:xfrm>
        </p:spPr>
        <p:txBody>
          <a:bodyPr vert="horz" lIns="91440" tIns="45720" rIns="91440" bIns="45720" rtlCol="0" anchor="ctr">
            <a:normAutofit/>
          </a:bodyPr>
          <a:lstStyle/>
          <a:p>
            <a:r>
              <a:rPr lang="en-US" sz="3600" dirty="0" err="1">
                <a:solidFill>
                  <a:schemeClr val="tx1"/>
                </a:solidFill>
              </a:rPr>
              <a:t>Terugbllik</a:t>
            </a:r>
            <a:r>
              <a:rPr lang="en-US" sz="3600" dirty="0">
                <a:solidFill>
                  <a:schemeClr val="tx1"/>
                </a:solidFill>
              </a:rPr>
              <a:t> </a:t>
            </a:r>
            <a:r>
              <a:rPr lang="en-US" sz="3600" dirty="0" err="1">
                <a:solidFill>
                  <a:schemeClr val="tx1"/>
                </a:solidFill>
              </a:rPr>
              <a:t>naar</a:t>
            </a:r>
            <a:r>
              <a:rPr lang="en-US" sz="3600" dirty="0">
                <a:solidFill>
                  <a:schemeClr val="tx1"/>
                </a:solidFill>
              </a:rPr>
              <a:t> de </a:t>
            </a:r>
            <a:r>
              <a:rPr lang="en-US" sz="3600" dirty="0" err="1">
                <a:solidFill>
                  <a:schemeClr val="tx1"/>
                </a:solidFill>
              </a:rPr>
              <a:t>opdracht</a:t>
            </a:r>
            <a:r>
              <a:rPr lang="en-US" sz="3600" dirty="0">
                <a:solidFill>
                  <a:schemeClr val="tx1"/>
                </a:solidFill>
              </a:rPr>
              <a:t> van </a:t>
            </a:r>
            <a:r>
              <a:rPr lang="en-US" sz="3600" dirty="0" err="1">
                <a:solidFill>
                  <a:schemeClr val="tx1"/>
                </a:solidFill>
              </a:rPr>
              <a:t>vorige</a:t>
            </a:r>
            <a:r>
              <a:rPr lang="en-US" sz="3600" dirty="0">
                <a:solidFill>
                  <a:schemeClr val="tx1"/>
                </a:solidFill>
              </a:rPr>
              <a:t> week:</a:t>
            </a:r>
            <a:br>
              <a:rPr lang="en-US" sz="3600" dirty="0">
                <a:solidFill>
                  <a:schemeClr val="tx1"/>
                </a:solidFill>
              </a:rPr>
            </a:br>
            <a:br>
              <a:rPr lang="en-US" sz="3600" dirty="0">
                <a:solidFill>
                  <a:schemeClr val="tx1"/>
                </a:solidFill>
              </a:rPr>
            </a:br>
            <a:r>
              <a:rPr lang="en-US" sz="3600" b="1" dirty="0">
                <a:solidFill>
                  <a:schemeClr val="tx1"/>
                </a:solidFill>
              </a:rPr>
              <a:t>Hoe </a:t>
            </a:r>
            <a:r>
              <a:rPr lang="en-US" sz="3600" b="1" dirty="0" err="1">
                <a:solidFill>
                  <a:schemeClr val="tx1"/>
                </a:solidFill>
              </a:rPr>
              <a:t>ging</a:t>
            </a:r>
            <a:r>
              <a:rPr lang="en-US" sz="3600" b="1" dirty="0">
                <a:solidFill>
                  <a:schemeClr val="tx1"/>
                </a:solidFill>
              </a:rPr>
              <a:t> de </a:t>
            </a:r>
            <a:r>
              <a:rPr lang="en-US" sz="3600" b="1" dirty="0" err="1">
                <a:solidFill>
                  <a:schemeClr val="tx1"/>
                </a:solidFill>
              </a:rPr>
              <a:t>opdracht</a:t>
            </a:r>
            <a:r>
              <a:rPr lang="en-US" sz="3600" b="1" dirty="0">
                <a:solidFill>
                  <a:schemeClr val="tx1"/>
                </a:solidFill>
              </a:rPr>
              <a:t> </a:t>
            </a:r>
            <a:r>
              <a:rPr lang="en-US" sz="3600" b="1" dirty="0" err="1">
                <a:solidFill>
                  <a:schemeClr val="tx1"/>
                </a:solidFill>
              </a:rPr>
              <a:t>kunstchallenge</a:t>
            </a:r>
            <a:r>
              <a:rPr lang="en-US" sz="3600" b="1" dirty="0">
                <a:solidFill>
                  <a:schemeClr val="tx1"/>
                </a:solidFill>
              </a:rPr>
              <a:t>?</a:t>
            </a:r>
            <a:br>
              <a:rPr lang="en-US" sz="3600" b="1" dirty="0">
                <a:solidFill>
                  <a:schemeClr val="tx1"/>
                </a:solidFill>
              </a:rPr>
            </a:br>
            <a:br>
              <a:rPr lang="en-US" sz="3600" b="1" dirty="0">
                <a:solidFill>
                  <a:schemeClr val="tx1"/>
                </a:solidFill>
              </a:rPr>
            </a:br>
            <a:r>
              <a:rPr lang="en-US" sz="3600" b="1" dirty="0">
                <a:solidFill>
                  <a:schemeClr val="tx1"/>
                </a:solidFill>
              </a:rPr>
              <a:t>Was het </a:t>
            </a:r>
            <a:r>
              <a:rPr lang="en-US" sz="3600" b="1" dirty="0" err="1">
                <a:solidFill>
                  <a:schemeClr val="tx1"/>
                </a:solidFill>
              </a:rPr>
              <a:t>moeilijk</a:t>
            </a:r>
            <a:r>
              <a:rPr lang="en-US" sz="3600" b="1" dirty="0">
                <a:solidFill>
                  <a:schemeClr val="tx1"/>
                </a:solidFill>
              </a:rPr>
              <a:t> of </a:t>
            </a:r>
            <a:r>
              <a:rPr lang="en-US" sz="3600" b="1" dirty="0" err="1">
                <a:solidFill>
                  <a:schemeClr val="tx1"/>
                </a:solidFill>
              </a:rPr>
              <a:t>juist</a:t>
            </a:r>
            <a:r>
              <a:rPr lang="en-US" sz="3600" b="1" dirty="0">
                <a:solidFill>
                  <a:schemeClr val="tx1"/>
                </a:solidFill>
              </a:rPr>
              <a:t> </a:t>
            </a:r>
            <a:r>
              <a:rPr lang="en-US" sz="3600" b="1" dirty="0" err="1">
                <a:solidFill>
                  <a:schemeClr val="tx1"/>
                </a:solidFill>
              </a:rPr>
              <a:t>makkelijk</a:t>
            </a:r>
            <a:r>
              <a:rPr lang="en-US" sz="3600" b="1" dirty="0">
                <a:solidFill>
                  <a:schemeClr val="tx1"/>
                </a:solidFill>
              </a:rPr>
              <a:t>?</a:t>
            </a:r>
            <a:br>
              <a:rPr lang="en-US" sz="3600" b="1" dirty="0">
                <a:solidFill>
                  <a:schemeClr val="tx1"/>
                </a:solidFill>
              </a:rPr>
            </a:br>
            <a:br>
              <a:rPr lang="en-US" sz="3600" b="1" dirty="0">
                <a:solidFill>
                  <a:schemeClr val="tx1"/>
                </a:solidFill>
              </a:rPr>
            </a:br>
            <a:r>
              <a:rPr lang="en-US" sz="3600" b="1" dirty="0">
                <a:solidFill>
                  <a:schemeClr val="tx1"/>
                </a:solidFill>
              </a:rPr>
              <a:t>Hoe </a:t>
            </a:r>
            <a:r>
              <a:rPr lang="en-US" sz="3600" b="1" dirty="0" err="1">
                <a:solidFill>
                  <a:schemeClr val="tx1"/>
                </a:solidFill>
              </a:rPr>
              <a:t>kreeg</a:t>
            </a:r>
            <a:r>
              <a:rPr lang="en-US" sz="3600" b="1" dirty="0">
                <a:solidFill>
                  <a:schemeClr val="tx1"/>
                </a:solidFill>
              </a:rPr>
              <a:t> je </a:t>
            </a:r>
            <a:r>
              <a:rPr lang="en-US" sz="3600" b="1" dirty="0" err="1">
                <a:solidFill>
                  <a:schemeClr val="tx1"/>
                </a:solidFill>
              </a:rPr>
              <a:t>inspiratie</a:t>
            </a:r>
            <a:r>
              <a:rPr lang="en-US" sz="3600" b="1" dirty="0">
                <a:solidFill>
                  <a:schemeClr val="tx1"/>
                </a:solidFill>
              </a:rPr>
              <a:t>?</a:t>
            </a: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70106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2201336" y="711201"/>
            <a:ext cx="7435605" cy="5571066"/>
          </a:xfrm>
        </p:spPr>
        <p:txBody>
          <a:bodyPr vert="horz" lIns="91440" tIns="45720" rIns="91440" bIns="45720" rtlCol="0" anchor="ctr">
            <a:normAutofit/>
          </a:bodyPr>
          <a:lstStyle/>
          <a:p>
            <a:br>
              <a:rPr lang="en-US" sz="3600" dirty="0">
                <a:solidFill>
                  <a:schemeClr val="tx1"/>
                </a:solidFill>
              </a:rPr>
            </a:br>
            <a:endParaRPr lang="en-US" sz="3200" dirty="0">
              <a:solidFill>
                <a:schemeClr val="tx1"/>
              </a:solidFill>
            </a:endParaRPr>
          </a:p>
        </p:txBody>
      </p:sp>
      <p:pic>
        <p:nvPicPr>
          <p:cNvPr id="5" name="Afbeelding 4">
            <a:extLst>
              <a:ext uri="{FF2B5EF4-FFF2-40B4-BE49-F238E27FC236}">
                <a16:creationId xmlns:a16="http://schemas.microsoft.com/office/drawing/2014/main" id="{4EE2009C-E349-4D11-9E3D-70B15EFFD5EF}"/>
              </a:ext>
            </a:extLst>
          </p:cNvPr>
          <p:cNvPicPr>
            <a:picLocks noChangeAspect="1"/>
          </p:cNvPicPr>
          <p:nvPr/>
        </p:nvPicPr>
        <p:blipFill>
          <a:blip r:embed="rId3"/>
          <a:stretch>
            <a:fillRect/>
          </a:stretch>
        </p:blipFill>
        <p:spPr>
          <a:xfrm>
            <a:off x="1022350" y="-111761"/>
            <a:ext cx="4762500" cy="6858000"/>
          </a:xfrm>
          <a:prstGeom prst="rect">
            <a:avLst/>
          </a:prstGeom>
        </p:spPr>
      </p:pic>
      <p:pic>
        <p:nvPicPr>
          <p:cNvPr id="6" name="Afbeelding 5">
            <a:extLst>
              <a:ext uri="{FF2B5EF4-FFF2-40B4-BE49-F238E27FC236}">
                <a16:creationId xmlns:a16="http://schemas.microsoft.com/office/drawing/2014/main" id="{FA6D46DF-C1E8-443E-B563-0CCA4C46C0E9}"/>
              </a:ext>
            </a:extLst>
          </p:cNvPr>
          <p:cNvPicPr>
            <a:picLocks noChangeAspect="1"/>
          </p:cNvPicPr>
          <p:nvPr/>
        </p:nvPicPr>
        <p:blipFill>
          <a:blip r:embed="rId4"/>
          <a:stretch>
            <a:fillRect/>
          </a:stretch>
        </p:blipFill>
        <p:spPr>
          <a:xfrm>
            <a:off x="5919138" y="-111761"/>
            <a:ext cx="3857625" cy="6858000"/>
          </a:xfrm>
          <a:prstGeom prst="rect">
            <a:avLst/>
          </a:prstGeom>
        </p:spPr>
      </p:pic>
    </p:spTree>
    <p:extLst>
      <p:ext uri="{BB962C8B-B14F-4D97-AF65-F5344CB8AC3E}">
        <p14:creationId xmlns:p14="http://schemas.microsoft.com/office/powerpoint/2010/main" val="214171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EEA62-FDEF-4E7A-B18E-AA8B68090AE5}"/>
              </a:ext>
            </a:extLst>
          </p:cNvPr>
          <p:cNvSpPr>
            <a:spLocks noGrp="1"/>
          </p:cNvSpPr>
          <p:nvPr>
            <p:ph type="title"/>
          </p:nvPr>
        </p:nvSpPr>
        <p:spPr>
          <a:xfrm>
            <a:off x="879475" y="866775"/>
            <a:ext cx="9720072" cy="4892672"/>
          </a:xfrm>
        </p:spPr>
        <p:txBody>
          <a:bodyPr>
            <a:normAutofit fontScale="90000"/>
          </a:bodyPr>
          <a:lstStyle/>
          <a:p>
            <a:r>
              <a:rPr lang="nl-NL" b="1" dirty="0"/>
              <a:t>Terugkerende thema’s bij expressief talent:</a:t>
            </a:r>
            <a:br>
              <a:rPr lang="nl-NL" b="1" dirty="0"/>
            </a:br>
            <a:br>
              <a:rPr lang="nl-NL" b="1" dirty="0"/>
            </a:br>
            <a:r>
              <a:rPr lang="nl-NL" dirty="0"/>
              <a:t>Verbeeldingskracht</a:t>
            </a:r>
            <a:br>
              <a:rPr lang="nl-NL" dirty="0"/>
            </a:br>
            <a:br>
              <a:rPr lang="nl-NL" dirty="0"/>
            </a:br>
            <a:r>
              <a:rPr lang="nl-NL" dirty="0"/>
              <a:t>Scheppingskracht</a:t>
            </a:r>
            <a:br>
              <a:rPr lang="nl-NL" dirty="0"/>
            </a:br>
            <a:br>
              <a:rPr lang="nl-NL" dirty="0"/>
            </a:br>
            <a:r>
              <a:rPr lang="nl-NL" dirty="0"/>
              <a:t>Zeggingskracht</a:t>
            </a:r>
            <a:br>
              <a:rPr lang="nl-NL" b="1" dirty="0"/>
            </a:br>
            <a:endParaRPr lang="nl-NL" b="1" dirty="0"/>
          </a:p>
        </p:txBody>
      </p:sp>
      <p:pic>
        <p:nvPicPr>
          <p:cNvPr id="4" name="Afbeelding 4" descr="Afbeelding met zebra, buiten, gras, dier&#10;&#10;Beschrijving is gegenereerd met zeer hoge betrouwbaarheid">
            <a:extLst>
              <a:ext uri="{FF2B5EF4-FFF2-40B4-BE49-F238E27FC236}">
                <a16:creationId xmlns:a16="http://schemas.microsoft.com/office/drawing/2014/main" id="{50680164-FD62-485D-B315-9C5C965D0ACF}"/>
              </a:ext>
            </a:extLst>
          </p:cNvPr>
          <p:cNvPicPr>
            <a:picLocks noGrp="1" noChangeAspect="1"/>
          </p:cNvPicPr>
          <p:nvPr>
            <p:ph idx="1"/>
          </p:nvPr>
        </p:nvPicPr>
        <p:blipFill>
          <a:blip r:embed="rId2"/>
          <a:stretch>
            <a:fillRect/>
          </a:stretch>
        </p:blipFill>
        <p:spPr>
          <a:xfrm>
            <a:off x="7604708" y="2533723"/>
            <a:ext cx="1343660" cy="1343660"/>
          </a:xfrm>
          <a:prstGeom prst="rect">
            <a:avLst/>
          </a:prstGeom>
        </p:spPr>
      </p:pic>
      <p:pic>
        <p:nvPicPr>
          <p:cNvPr id="8" name="Afbeelding 7">
            <a:extLst>
              <a:ext uri="{FF2B5EF4-FFF2-40B4-BE49-F238E27FC236}">
                <a16:creationId xmlns:a16="http://schemas.microsoft.com/office/drawing/2014/main" id="{BFDB5E2E-8F28-4B9E-B076-FDAAD99517D1}"/>
              </a:ext>
            </a:extLst>
          </p:cNvPr>
          <p:cNvPicPr>
            <a:picLocks noChangeAspect="1"/>
          </p:cNvPicPr>
          <p:nvPr/>
        </p:nvPicPr>
        <p:blipFill>
          <a:blip r:embed="rId3"/>
          <a:stretch>
            <a:fillRect/>
          </a:stretch>
        </p:blipFill>
        <p:spPr>
          <a:xfrm>
            <a:off x="6183190" y="2413465"/>
            <a:ext cx="5530356" cy="2927836"/>
          </a:xfrm>
          <a:prstGeom prst="rect">
            <a:avLst/>
          </a:prstGeom>
        </p:spPr>
      </p:pic>
    </p:spTree>
    <p:extLst>
      <p:ext uri="{BB962C8B-B14F-4D97-AF65-F5344CB8AC3E}">
        <p14:creationId xmlns:p14="http://schemas.microsoft.com/office/powerpoint/2010/main" val="236436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06839"/>
            <a:ext cx="9720072" cy="1499616"/>
          </a:xfrm>
        </p:spPr>
        <p:txBody>
          <a:bodyPr/>
          <a:lstStyle/>
          <a:p>
            <a:r>
              <a:rPr lang="nl-NL" b="1"/>
              <a:t>VERBEELDINGSKRACHT </a:t>
            </a:r>
            <a:br>
              <a:rPr lang="nl-NL" b="1"/>
            </a:br>
            <a:endParaRPr lang="nl-NL" sz="2800" b="1" dirty="0"/>
          </a:p>
        </p:txBody>
      </p:sp>
      <p:sp>
        <p:nvSpPr>
          <p:cNvPr id="3" name="Tijdelijke aanduiding voor inhoud 2"/>
          <p:cNvSpPr>
            <a:spLocks noGrp="1"/>
          </p:cNvSpPr>
          <p:nvPr>
            <p:ph idx="1"/>
          </p:nvPr>
        </p:nvSpPr>
        <p:spPr>
          <a:xfrm>
            <a:off x="1065952" y="1536192"/>
            <a:ext cx="9720071" cy="1828170"/>
          </a:xfrm>
          <a:ln>
            <a:solidFill>
              <a:schemeClr val="accent1"/>
            </a:solidFill>
          </a:ln>
        </p:spPr>
        <p:txBody>
          <a:bodyPr>
            <a:normAutofit/>
          </a:bodyPr>
          <a:lstStyle/>
          <a:p>
            <a:pPr marL="0" indent="0">
              <a:buNone/>
            </a:pPr>
            <a:r>
              <a:rPr lang="nl-NL" dirty="0"/>
              <a:t> Betekenis: </a:t>
            </a:r>
          </a:p>
          <a:p>
            <a:pPr marL="0" indent="0">
              <a:buNone/>
            </a:pPr>
            <a:r>
              <a:rPr lang="nl-NL" b="1" dirty="0"/>
              <a:t>Iets kunnen zien dat er nog niet is  </a:t>
            </a:r>
          </a:p>
          <a:p>
            <a:pPr marL="0" indent="0">
              <a:buNone/>
            </a:pPr>
            <a:r>
              <a:rPr lang="nl-NL" b="1" dirty="0"/>
              <a:t>Ideeënrijkdom</a:t>
            </a:r>
          </a:p>
          <a:p>
            <a:endParaRPr lang="nl-NL" dirty="0"/>
          </a:p>
        </p:txBody>
      </p:sp>
      <p:sp>
        <p:nvSpPr>
          <p:cNvPr id="7" name="Rechthoek 6"/>
          <p:cNvSpPr/>
          <p:nvPr/>
        </p:nvSpPr>
        <p:spPr>
          <a:xfrm>
            <a:off x="5114109" y="5243165"/>
            <a:ext cx="5630091" cy="1107996"/>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a:ln>
                  <a:noFill/>
                </a:ln>
                <a:solidFill>
                  <a:srgbClr val="2E2B21"/>
                </a:solidFill>
                <a:effectLst/>
                <a:uLnTx/>
                <a:uFillTx/>
                <a:latin typeface="Tw Cen MT" panose="020B0602020104020603"/>
                <a:ea typeface="+mn-ea"/>
                <a:cs typeface="+mn-cs"/>
              </a:rPr>
              <a:t>Je voegt iets vernieuwend toe aan wat er al is, je kijkt buiten de bestaande kaders en met een nieuwe, andere blik naar de wereld om je heen.</a:t>
            </a:r>
            <a:endParaRPr kumimoji="0" lang="nl-NL" sz="22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6" name="Afbeelding 5">
            <a:extLst>
              <a:ext uri="{FF2B5EF4-FFF2-40B4-BE49-F238E27FC236}">
                <a16:creationId xmlns:a16="http://schemas.microsoft.com/office/drawing/2014/main" id="{DB236E22-176A-42D2-B93C-8A36250A34D7}"/>
              </a:ext>
            </a:extLst>
          </p:cNvPr>
          <p:cNvPicPr>
            <a:picLocks noChangeAspect="1"/>
          </p:cNvPicPr>
          <p:nvPr/>
        </p:nvPicPr>
        <p:blipFill>
          <a:blip r:embed="rId2"/>
          <a:stretch>
            <a:fillRect/>
          </a:stretch>
        </p:blipFill>
        <p:spPr>
          <a:xfrm>
            <a:off x="7180343" y="699594"/>
            <a:ext cx="4488359" cy="2986799"/>
          </a:xfrm>
          <a:prstGeom prst="rect">
            <a:avLst/>
          </a:prstGeom>
        </p:spPr>
      </p:pic>
      <p:pic>
        <p:nvPicPr>
          <p:cNvPr id="9" name="Afbeelding 8">
            <a:extLst>
              <a:ext uri="{FF2B5EF4-FFF2-40B4-BE49-F238E27FC236}">
                <a16:creationId xmlns:a16="http://schemas.microsoft.com/office/drawing/2014/main" id="{5206CD89-796E-4BA9-97B1-C4B663B52080}"/>
              </a:ext>
            </a:extLst>
          </p:cNvPr>
          <p:cNvPicPr>
            <a:picLocks noChangeAspect="1"/>
          </p:cNvPicPr>
          <p:nvPr/>
        </p:nvPicPr>
        <p:blipFill>
          <a:blip r:embed="rId3"/>
          <a:stretch>
            <a:fillRect/>
          </a:stretch>
        </p:blipFill>
        <p:spPr>
          <a:xfrm>
            <a:off x="1024128" y="3364362"/>
            <a:ext cx="3987531" cy="2986799"/>
          </a:xfrm>
          <a:prstGeom prst="rect">
            <a:avLst/>
          </a:prstGeom>
        </p:spPr>
      </p:pic>
    </p:spTree>
    <p:extLst>
      <p:ext uri="{BB962C8B-B14F-4D97-AF65-F5344CB8AC3E}">
        <p14:creationId xmlns:p14="http://schemas.microsoft.com/office/powerpoint/2010/main" val="366015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7645" y="374658"/>
            <a:ext cx="9987860" cy="1499616"/>
          </a:xfrm>
        </p:spPr>
        <p:txBody>
          <a:bodyPr/>
          <a:lstStyle/>
          <a:p>
            <a:r>
              <a:rPr lang="nl-NL" b="1" dirty="0"/>
              <a:t>SCHEPPINGSKRACHT            </a:t>
            </a:r>
            <a:r>
              <a:rPr lang="nl-NL" sz="2400" b="1" dirty="0"/>
              <a:t>‘Van niets naar iets’</a:t>
            </a:r>
          </a:p>
        </p:txBody>
      </p:sp>
      <p:sp>
        <p:nvSpPr>
          <p:cNvPr id="3" name="Tijdelijke aanduiding voor inhoud 2"/>
          <p:cNvSpPr>
            <a:spLocks noGrp="1"/>
          </p:cNvSpPr>
          <p:nvPr>
            <p:ph idx="1"/>
          </p:nvPr>
        </p:nvSpPr>
        <p:spPr>
          <a:xfrm>
            <a:off x="757645" y="1584688"/>
            <a:ext cx="10254343" cy="1167554"/>
          </a:xfrm>
          <a:ln>
            <a:solidFill>
              <a:schemeClr val="accent1"/>
            </a:solidFill>
          </a:ln>
        </p:spPr>
        <p:txBody>
          <a:bodyPr>
            <a:normAutofit fontScale="92500"/>
          </a:bodyPr>
          <a:lstStyle/>
          <a:p>
            <a:pPr marL="0" indent="0">
              <a:buNone/>
            </a:pPr>
            <a:r>
              <a:rPr lang="nl-NL" sz="2600" dirty="0"/>
              <a:t>Betekenis: </a:t>
            </a:r>
          </a:p>
          <a:p>
            <a:pPr marL="0" indent="0">
              <a:buNone/>
            </a:pPr>
            <a:r>
              <a:rPr lang="nl-NL" sz="2600" dirty="0"/>
              <a:t>In staat zijn om ideeën uit te voeren en het </a:t>
            </a:r>
            <a:r>
              <a:rPr lang="nl-NL" sz="2600" dirty="0" err="1"/>
              <a:t>vermoggen</a:t>
            </a:r>
            <a:r>
              <a:rPr lang="nl-NL" sz="2600" dirty="0"/>
              <a:t> om iets te scheppen (maken).</a:t>
            </a:r>
          </a:p>
          <a:p>
            <a:endParaRPr lang="nl-NL" dirty="0"/>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7451" r="6990"/>
          <a:stretch/>
        </p:blipFill>
        <p:spPr>
          <a:xfrm>
            <a:off x="757645" y="3174346"/>
            <a:ext cx="4663441" cy="3127368"/>
          </a:xfrm>
          <a:prstGeom prst="rect">
            <a:avLst/>
          </a:prstGeom>
        </p:spPr>
      </p:pic>
    </p:spTree>
    <p:extLst>
      <p:ext uri="{BB962C8B-B14F-4D97-AF65-F5344CB8AC3E}">
        <p14:creationId xmlns:p14="http://schemas.microsoft.com/office/powerpoint/2010/main" val="414429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780" y="454587"/>
            <a:ext cx="9987208" cy="1499616"/>
          </a:xfrm>
        </p:spPr>
        <p:txBody>
          <a:bodyPr/>
          <a:lstStyle/>
          <a:p>
            <a:r>
              <a:rPr lang="nl-NL" dirty="0" err="1">
                <a:solidFill>
                  <a:schemeClr val="tx1"/>
                </a:solidFill>
              </a:rPr>
              <a:t>zeggINGSKRACHT</a:t>
            </a:r>
            <a:endParaRPr lang="nl-NL" sz="2800" dirty="0">
              <a:solidFill>
                <a:schemeClr val="tx1"/>
              </a:solidFill>
            </a:endParaRPr>
          </a:p>
        </p:txBody>
      </p:sp>
      <p:sp>
        <p:nvSpPr>
          <p:cNvPr id="3" name="Tijdelijke aanduiding voor inhoud 2"/>
          <p:cNvSpPr>
            <a:spLocks noGrp="1"/>
          </p:cNvSpPr>
          <p:nvPr>
            <p:ph idx="1"/>
          </p:nvPr>
        </p:nvSpPr>
        <p:spPr>
          <a:xfrm>
            <a:off x="757645" y="1841862"/>
            <a:ext cx="10254343" cy="1587137"/>
          </a:xfrm>
          <a:ln>
            <a:solidFill>
              <a:schemeClr val="accent1"/>
            </a:solidFill>
          </a:ln>
        </p:spPr>
        <p:txBody>
          <a:bodyPr>
            <a:normAutofit/>
          </a:bodyPr>
          <a:lstStyle/>
          <a:p>
            <a:pPr marL="0" indent="0">
              <a:buNone/>
            </a:pPr>
            <a:r>
              <a:rPr lang="nl-NL" dirty="0"/>
              <a:t> </a:t>
            </a:r>
            <a:r>
              <a:rPr lang="nl-NL" sz="2600" dirty="0"/>
              <a:t>Betekenis: </a:t>
            </a:r>
          </a:p>
          <a:p>
            <a:pPr marL="0" indent="0">
              <a:buNone/>
            </a:pPr>
            <a:r>
              <a:rPr lang="nl-NL" sz="2800" b="1" dirty="0"/>
              <a:t>Kan de verbeelding van anderen aanspreken en inspireren door </a:t>
            </a:r>
          </a:p>
          <a:p>
            <a:pPr marL="0" indent="0">
              <a:buNone/>
            </a:pPr>
            <a:r>
              <a:rPr lang="nl-NL" sz="2800" b="1" dirty="0"/>
              <a:t>te zeggen – te zingen – te lezen - te laten zien </a:t>
            </a:r>
            <a:endParaRPr lang="nl-NL" b="1" dirty="0"/>
          </a:p>
        </p:txBody>
      </p:sp>
      <p:sp>
        <p:nvSpPr>
          <p:cNvPr id="7" name="Tekstvak 6"/>
          <p:cNvSpPr txBox="1"/>
          <p:nvPr/>
        </p:nvSpPr>
        <p:spPr>
          <a:xfrm>
            <a:off x="8360228" y="3703469"/>
            <a:ext cx="3445691" cy="2400657"/>
          </a:xfrm>
          <a:prstGeom prst="rect">
            <a:avLst/>
          </a:prstGeom>
          <a:noFill/>
          <a:ln>
            <a:solidFill>
              <a:srgbClr val="00B0F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2E2B21"/>
                </a:solidFill>
                <a:effectLst/>
                <a:uLnTx/>
                <a:uFillTx/>
                <a:latin typeface="Tw Cen MT" panose="020B0602020104020603"/>
                <a:ea typeface="+mn-ea"/>
                <a:cs typeface="+mn-cs"/>
              </a:rPr>
              <a:t>Een gevoel of intentie overbrengen door bijvoorbeeld een dans of lied.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4" name="Afbeelding 3">
            <a:extLst>
              <a:ext uri="{FF2B5EF4-FFF2-40B4-BE49-F238E27FC236}">
                <a16:creationId xmlns:a16="http://schemas.microsoft.com/office/drawing/2014/main" id="{17ED5CC7-452D-481A-A065-C54E95002630}"/>
              </a:ext>
            </a:extLst>
          </p:cNvPr>
          <p:cNvPicPr>
            <a:picLocks noChangeAspect="1"/>
          </p:cNvPicPr>
          <p:nvPr/>
        </p:nvPicPr>
        <p:blipFill>
          <a:blip r:embed="rId2"/>
          <a:stretch>
            <a:fillRect/>
          </a:stretch>
        </p:blipFill>
        <p:spPr>
          <a:xfrm>
            <a:off x="4202793" y="3656517"/>
            <a:ext cx="3786414" cy="2823766"/>
          </a:xfrm>
          <a:prstGeom prst="rect">
            <a:avLst/>
          </a:prstGeom>
        </p:spPr>
      </p:pic>
    </p:spTree>
    <p:extLst>
      <p:ext uri="{BB962C8B-B14F-4D97-AF65-F5344CB8AC3E}">
        <p14:creationId xmlns:p14="http://schemas.microsoft.com/office/powerpoint/2010/main" val="315596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19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Lesdoelen film &amp; Beeld</a:t>
            </a:r>
            <a:br>
              <a:rPr lang="nl-NL">
                <a:solidFill>
                  <a:srgbClr val="FFFFFF"/>
                </a:solidFill>
              </a:rPr>
            </a:br>
            <a:endParaRPr lang="nl-NL">
              <a:solidFill>
                <a:srgbClr val="FFFFFF"/>
              </a:solidFill>
            </a:endParaRPr>
          </a:p>
        </p:txBody>
      </p:sp>
      <p:pic>
        <p:nvPicPr>
          <p:cNvPr id="4" name="Afbeelding 3">
            <a:extLst>
              <a:ext uri="{FF2B5EF4-FFF2-40B4-BE49-F238E27FC236}">
                <a16:creationId xmlns:a16="http://schemas.microsoft.com/office/drawing/2014/main" id="{76A7086E-7872-4824-B265-061A1BE85CBE}"/>
              </a:ext>
            </a:extLst>
          </p:cNvPr>
          <p:cNvPicPr>
            <a:picLocks noChangeAspect="1"/>
          </p:cNvPicPr>
          <p:nvPr/>
        </p:nvPicPr>
        <p:blipFill rotWithShape="1">
          <a:blip r:embed="rId2"/>
          <a:srcRect r="1" b="25156"/>
          <a:stretch/>
        </p:blipFill>
        <p:spPr>
          <a:xfrm>
            <a:off x="327547" y="321733"/>
            <a:ext cx="7058306" cy="41073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3FE433-92D6-464B-B7A5-E5778532EB60}"/>
              </a:ext>
            </a:extLst>
          </p:cNvPr>
          <p:cNvSpPr>
            <a:spLocks noGrp="1"/>
          </p:cNvSpPr>
          <p:nvPr>
            <p:ph idx="1"/>
          </p:nvPr>
        </p:nvSpPr>
        <p:spPr>
          <a:xfrm>
            <a:off x="8029319" y="917725"/>
            <a:ext cx="3424739" cy="4852362"/>
          </a:xfrm>
        </p:spPr>
        <p:txBody>
          <a:bodyPr anchor="ctr">
            <a:normAutofit/>
          </a:bodyPr>
          <a:lstStyle/>
          <a:p>
            <a:pPr marL="0" indent="0">
              <a:buNone/>
            </a:pPr>
            <a:endParaRPr lang="nl-NL">
              <a:solidFill>
                <a:srgbClr val="FFFFFF"/>
              </a:solidFill>
            </a:endParaRPr>
          </a:p>
          <a:p>
            <a:r>
              <a:rPr lang="nl-NL" b="1">
                <a:solidFill>
                  <a:srgbClr val="FFFFFF"/>
                </a:solidFill>
              </a:rPr>
              <a:t>Doelen van deze les: </a:t>
            </a:r>
          </a:p>
          <a:p>
            <a:r>
              <a:rPr lang="nl-NL">
                <a:solidFill>
                  <a:srgbClr val="FFFFFF"/>
                </a:solidFill>
              </a:rPr>
              <a:t>1. Je maakt kennis met het medium film &amp; beeld </a:t>
            </a:r>
          </a:p>
          <a:p>
            <a:r>
              <a:rPr lang="nl-NL">
                <a:solidFill>
                  <a:srgbClr val="FFFFFF"/>
                </a:solidFill>
              </a:rPr>
              <a:t>2. Je kent drie vormen van perspectief</a:t>
            </a:r>
          </a:p>
          <a:p>
            <a:r>
              <a:rPr lang="nl-NL">
                <a:solidFill>
                  <a:srgbClr val="FFFFFF"/>
                </a:solidFill>
              </a:rPr>
              <a:t>3.Je bent in staat om zelf een filmpje te bedenken en te maken waarin jij centraal staat. </a:t>
            </a:r>
          </a:p>
        </p:txBody>
      </p:sp>
    </p:spTree>
    <p:extLst>
      <p:ext uri="{BB962C8B-B14F-4D97-AF65-F5344CB8AC3E}">
        <p14:creationId xmlns:p14="http://schemas.microsoft.com/office/powerpoint/2010/main" val="32252103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EB23C-D07B-425E-AC97-BAD710D6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C69A43-D2CD-43DC-A239-45BAAB01B52A}">
  <ds:schemaRefs>
    <ds:schemaRef ds:uri="http://schemas.microsoft.com/office/2006/documentManagement/types"/>
    <ds:schemaRef ds:uri="http://purl.org/dc/terms/"/>
    <ds:schemaRef ds:uri="http://schemas.microsoft.com/office/2006/metadata/properties"/>
    <ds:schemaRef ds:uri="ee5ad45f-5c26-4269-94b9-a38f6ca33220"/>
    <ds:schemaRef ds:uri="http://purl.org/dc/elements/1.1/"/>
    <ds:schemaRef ds:uri="http://purl.org/dc/dcmitype/"/>
    <ds:schemaRef ds:uri="http://schemas.microsoft.com/office/infopath/2007/PartnerControls"/>
    <ds:schemaRef ds:uri="http://schemas.openxmlformats.org/package/2006/metadata/core-properties"/>
    <ds:schemaRef ds:uri="f0c2a196-fb86-4a80-b53b-494531e97d44"/>
    <ds:schemaRef ds:uri="http://www.w3.org/XML/1998/namespace"/>
  </ds:schemaRefs>
</ds:datastoreItem>
</file>

<file path=customXml/itemProps3.xml><?xml version="1.0" encoding="utf-8"?>
<ds:datastoreItem xmlns:ds="http://schemas.openxmlformats.org/officeDocument/2006/customXml" ds:itemID="{5CFD5F96-A21B-4F41-AD9A-568C116B2F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864</Words>
  <Application>Microsoft Office PowerPoint</Application>
  <PresentationFormat>Breedbeeld</PresentationFormat>
  <Paragraphs>93</Paragraphs>
  <Slides>22</Slides>
  <Notes>0</Notes>
  <HiddenSlides>0</HiddenSlides>
  <MMClips>2</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22</vt:i4>
      </vt:variant>
    </vt:vector>
  </HeadingPairs>
  <TitlesOfParts>
    <vt:vector size="28" baseType="lpstr">
      <vt:lpstr>Calibri</vt:lpstr>
      <vt:lpstr>Tw Cen MT</vt:lpstr>
      <vt:lpstr>Tw Cen MT Condensed</vt:lpstr>
      <vt:lpstr>Wingdings 3</vt:lpstr>
      <vt:lpstr>Integraal</vt:lpstr>
      <vt:lpstr>1_Integraal</vt:lpstr>
      <vt:lpstr>EXPRESSIEF TALENT </vt:lpstr>
      <vt:lpstr>WAT GAAN WE DOEN VANDAAG?:  - opstart vd les   -terugblik naar vorige week  -thema: film &amp; beeld    -huiswerkopdracht bespreken</vt:lpstr>
      <vt:lpstr>Terugbllik naar de opdracht van vorige week:  Hoe ging de opdracht kunstchallenge?  Was het moeilijk of juist makkelijk?  Hoe kreeg je inspiratie? </vt:lpstr>
      <vt:lpstr> </vt:lpstr>
      <vt:lpstr>Terugkerende thema’s bij expressief talent:  Verbeeldingskracht  Scheppingskracht  Zeggingskracht </vt:lpstr>
      <vt:lpstr>VERBEELDINGSKRACHT  </vt:lpstr>
      <vt:lpstr>SCHEPPINGSKRACHT            ‘Van niets naar iets’</vt:lpstr>
      <vt:lpstr>zeggINGSKRACHT</vt:lpstr>
      <vt:lpstr>Lesdoelen film &amp; Beeld </vt:lpstr>
      <vt:lpstr>Waar KIJK je NAAR? </vt:lpstr>
      <vt:lpstr>Camerastandpunten</vt:lpstr>
      <vt:lpstr>Welk Camerastandpunten  is dit?</vt:lpstr>
      <vt:lpstr>Welk Camerastandpunten is dit?</vt:lpstr>
      <vt:lpstr>Welk Camerastandpunten is dit?</vt:lpstr>
      <vt:lpstr>PowerPoint-presentatie</vt:lpstr>
      <vt:lpstr>Trailer film entouchables</vt:lpstr>
      <vt:lpstr>Trailer film entouchables</vt:lpstr>
      <vt:lpstr>Je hebt voor de huiswerkopdracht van deze les 3 opties waar je er 1 van kiest!</vt:lpstr>
      <vt:lpstr>Opdracht – keuze 1</vt:lpstr>
      <vt:lpstr>Opdracht – keuze 2</vt:lpstr>
      <vt:lpstr>Opdracht – keuze 3</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dc:title>
  <dc:creator>Mariëlle  Huisman</dc:creator>
  <cp:lastModifiedBy>Noortje Dam</cp:lastModifiedBy>
  <cp:revision>2</cp:revision>
  <dcterms:created xsi:type="dcterms:W3CDTF">2020-09-22T18:58:26Z</dcterms:created>
  <dcterms:modified xsi:type="dcterms:W3CDTF">2021-02-05T12:20:10Z</dcterms:modified>
</cp:coreProperties>
</file>